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1" r:id="rId4"/>
    <p:sldId id="284" r:id="rId5"/>
    <p:sldId id="293" r:id="rId6"/>
    <p:sldId id="282" r:id="rId7"/>
    <p:sldId id="274" r:id="rId8"/>
    <p:sldId id="262" r:id="rId9"/>
    <p:sldId id="263" r:id="rId10"/>
    <p:sldId id="289" r:id="rId11"/>
    <p:sldId id="288" r:id="rId12"/>
    <p:sldId id="287" r:id="rId13"/>
    <p:sldId id="260" r:id="rId14"/>
    <p:sldId id="271" r:id="rId15"/>
    <p:sldId id="290" r:id="rId16"/>
    <p:sldId id="291" r:id="rId17"/>
    <p:sldId id="292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1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03-Sep-19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03-Sep-19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762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6400800" cy="1143000"/>
          </a:xfrm>
        </p:spPr>
        <p:txBody>
          <a:bodyPr/>
          <a:lstStyle/>
          <a:p>
            <a:r>
              <a:rPr lang="sr-Latn-BA" dirty="0" smtClean="0">
                <a:solidFill>
                  <a:srgbClr val="419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NatRisk project</a:t>
            </a:r>
            <a:endParaRPr lang="bs-Latn-BA" dirty="0">
              <a:solidFill>
                <a:srgbClr val="419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dirty="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dirty="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B466AA-65FB-440F-8B8A-452328430420}"/>
              </a:ext>
            </a:extLst>
          </p:cNvPr>
          <p:cNvSpPr txBox="1"/>
          <p:nvPr/>
        </p:nvSpPr>
        <p:spPr>
          <a:xfrm>
            <a:off x="2296886" y="561347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Sarajevo, 04 September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2019</a:t>
            </a:r>
            <a:endParaRPr lang="hr-BA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42D329-5C83-4EDB-B577-B92C51CB2EB9}"/>
              </a:ext>
            </a:extLst>
          </p:cNvPr>
          <p:cNvSpPr txBox="1"/>
          <p:nvPr/>
        </p:nvSpPr>
        <p:spPr>
          <a:xfrm>
            <a:off x="1600200" y="3886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Milan Gocić</a:t>
            </a:r>
            <a:endParaRPr lang="hr-BA" sz="20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D42D329-5C83-4EDB-B577-B92C51CB2EB9}"/>
              </a:ext>
            </a:extLst>
          </p:cNvPr>
          <p:cNvSpPr txBox="1"/>
          <p:nvPr/>
        </p:nvSpPr>
        <p:spPr>
          <a:xfrm>
            <a:off x="1752600" y="4306669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University of N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is</a:t>
            </a:r>
            <a:r>
              <a:rPr lang="en-US" dirty="0" smtClean="0"/>
              <a:t> </a:t>
            </a:r>
            <a:endParaRPr lang="hr-BA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Consortium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2050" name="AutoShape 2" descr="Image result for kriminalistiÄko policijski univerzit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5800" y="1828801"/>
          <a:ext cx="7543800" cy="495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653"/>
                <a:gridCol w="5752147"/>
              </a:tblGrid>
              <a:tr h="67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University of Natural Resources and Life Sciences, Vienna</a:t>
                      </a:r>
                      <a:r>
                        <a:rPr lang="sr-Latn-RS" sz="2000" b="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(BOKU, Austria)</a:t>
                      </a:r>
                      <a:endParaRPr lang="en-US" sz="2000" b="0" kern="1200" dirty="0" smtClean="0">
                        <a:solidFill>
                          <a:srgbClr val="002060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67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Middlesex University Higher Education Corporation</a:t>
                      </a: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(MUHEC, UK)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64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University of Messina</a:t>
                      </a: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(UNIME, Italy)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64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Óbuda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University</a:t>
                      </a: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(OE, Hungary)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67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T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echnical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University of Crete,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Chania</a:t>
                      </a: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(TUC, Greece)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9263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631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33400" y="1295400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s-Latn-BA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EU partners</a:t>
            </a:r>
          </a:p>
        </p:txBody>
      </p:sp>
      <p:pic>
        <p:nvPicPr>
          <p:cNvPr id="18" name="Picture 6" descr="http://www.natrisk.ni.ac.rs/images/logos/bok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752600"/>
            <a:ext cx="762000" cy="762000"/>
          </a:xfrm>
          <a:prstGeom prst="rect">
            <a:avLst/>
          </a:prstGeom>
          <a:noFill/>
        </p:spPr>
      </p:pic>
      <p:pic>
        <p:nvPicPr>
          <p:cNvPr id="19" name="Picture 8" descr="http://www.natrisk.ni.ac.rs/images/logos/Middlese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90800"/>
            <a:ext cx="533400" cy="584470"/>
          </a:xfrm>
          <a:prstGeom prst="rect">
            <a:avLst/>
          </a:prstGeom>
          <a:noFill/>
        </p:spPr>
      </p:pic>
      <p:pic>
        <p:nvPicPr>
          <p:cNvPr id="20" name="Picture 20" descr="http://www.natrisk.ni.ac.rs/images/logos/uniM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276600"/>
            <a:ext cx="609599" cy="609600"/>
          </a:xfrm>
          <a:prstGeom prst="rect">
            <a:avLst/>
          </a:prstGeom>
          <a:noFill/>
        </p:spPr>
      </p:pic>
      <p:pic>
        <p:nvPicPr>
          <p:cNvPr id="22" name="Picture 22" descr="http://www.natrisk.ni.ac.rs/images/logos/uniOBUD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886200"/>
            <a:ext cx="609600" cy="740229"/>
          </a:xfrm>
          <a:prstGeom prst="rect">
            <a:avLst/>
          </a:prstGeom>
          <a:noFill/>
        </p:spPr>
      </p:pic>
      <p:pic>
        <p:nvPicPr>
          <p:cNvPr id="23" name="Picture 2" descr="http://www.natrisk.ni.ac.rs/images/logos/tu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724400"/>
            <a:ext cx="565235" cy="714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Consortium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2050" name="AutoShape 2" descr="Image result for kriminalistiÄko policijski univerzit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5800" y="1828800"/>
          <a:ext cx="7543800" cy="5047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653"/>
                <a:gridCol w="5752147"/>
              </a:tblGrid>
              <a:tr h="58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2000" b="0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University of Niš (UNI, Serbia)</a:t>
                      </a:r>
                      <a:endParaRPr lang="en-US" sz="2000" b="0" kern="1200" dirty="0" smtClean="0">
                        <a:solidFill>
                          <a:srgbClr val="002060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669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University of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Criminal </a:t>
                      </a: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Investigation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and Police Studies</a:t>
                      </a: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(KPU, Serbia)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669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s-Latn-BA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University of Pristina in Kosovska Mitrovica (UPKM, Kosovo*)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669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University of Sarajevo (UNSA, Bosnia and Herzegovina)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669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University of Banja Luka (UBL</a:t>
                      </a:r>
                      <a:r>
                        <a:rPr lang="bs-Latn-BA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, Bosnia and Herzegovina</a:t>
                      </a: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9608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Technical College of Applied Sciences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Urosevac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with temporary seat in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Leposavic</a:t>
                      </a: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(TCASU, Kosovo*)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655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University of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Defence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in Belgrade</a:t>
                      </a: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(UNID, Serbia)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4" name="Picture 4" descr="http://www.natrisk.ni.ac.rs/images/logos/uni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828800"/>
            <a:ext cx="533400" cy="533400"/>
          </a:xfrm>
          <a:prstGeom prst="rect">
            <a:avLst/>
          </a:prstGeom>
          <a:noFill/>
        </p:spPr>
      </p:pic>
      <p:pic>
        <p:nvPicPr>
          <p:cNvPr id="25" name="Picture 4" descr="http://jakov.kpu.edu.rs/themes/MirageJakov/images/kp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484414" cy="609600"/>
          </a:xfrm>
          <a:prstGeom prst="rect">
            <a:avLst/>
          </a:prstGeom>
          <a:noFill/>
        </p:spPr>
      </p:pic>
      <p:pic>
        <p:nvPicPr>
          <p:cNvPr id="26" name="Picture 12" descr="http://www.natrisk.ni.ac.rs/images/logos/prUN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200400"/>
            <a:ext cx="553221" cy="609600"/>
          </a:xfrm>
          <a:prstGeom prst="rect">
            <a:avLst/>
          </a:prstGeom>
          <a:noFill/>
        </p:spPr>
      </p:pic>
      <p:pic>
        <p:nvPicPr>
          <p:cNvPr id="27" name="Picture 14" descr="http://www.natrisk.ni.ac.rs/images/logos/uns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886200"/>
            <a:ext cx="609600" cy="609600"/>
          </a:xfrm>
          <a:prstGeom prst="rect">
            <a:avLst/>
          </a:prstGeom>
          <a:noFill/>
        </p:spPr>
      </p:pic>
      <p:pic>
        <p:nvPicPr>
          <p:cNvPr id="28" name="Picture 2" descr="http://www.natrisk.ni.ac.rs/images/logos/LOGO_UB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4681163"/>
            <a:ext cx="614619" cy="576637"/>
          </a:xfrm>
          <a:prstGeom prst="rect">
            <a:avLst/>
          </a:prstGeom>
          <a:noFill/>
        </p:spPr>
      </p:pic>
      <p:pic>
        <p:nvPicPr>
          <p:cNvPr id="29" name="Picture 18" descr="http://www.natrisk.ni.ac.rs/images/logos/v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5410200"/>
            <a:ext cx="593834" cy="609600"/>
          </a:xfrm>
          <a:prstGeom prst="rect">
            <a:avLst/>
          </a:prstGeom>
          <a:noFill/>
        </p:spPr>
      </p:pic>
      <p:pic>
        <p:nvPicPr>
          <p:cNvPr id="31" name="Picture 24" descr="http://www.natrisk.ni.ac.rs/images/logos/vojakade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6096000"/>
            <a:ext cx="512562" cy="609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33400" y="12954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s-Latn-BA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WB partners</a:t>
            </a:r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Consortium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23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Associated partner</a:t>
            </a:r>
            <a:endParaRPr lang="en-US" sz="23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bs-Latn-BA" sz="23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C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</a:t>
            </a:r>
            <a:r>
              <a:rPr lang="sr-Latn-C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Republic Hydrometeorological Service of Serbia</a:t>
            </a:r>
            <a:endParaRPr 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26" descr="http://www.natrisk.ni.ac.rs/images/logos/RHM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685799" cy="685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Work Packages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419182"/>
                </a:solidFill>
                <a:latin typeface="Book Antiqua" pitchFamily="18" charset="0"/>
              </a:rPr>
              <a:t>WP1</a:t>
            </a:r>
            <a:r>
              <a:rPr lang="en-US" sz="2600" dirty="0" smtClean="0">
                <a:solidFill>
                  <a:schemeClr val="tx2"/>
                </a:solidFill>
                <a:latin typeface="Book Antiqua" pitchFamily="18" charset="0"/>
              </a:rPr>
              <a:t> Analysis of natural disasters needed to be managed in Western Balkan region</a:t>
            </a:r>
            <a:endParaRPr lang="en-GB" sz="26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tx2"/>
                </a:solidFill>
                <a:latin typeface="Book Antiqua" pitchFamily="18" charset="0"/>
              </a:rPr>
              <a:t>Leader: </a:t>
            </a:r>
            <a:r>
              <a:rPr lang="en-US" sz="2600" b="1" dirty="0" smtClean="0">
                <a:solidFill>
                  <a:schemeClr val="tx2"/>
                </a:solidFill>
                <a:latin typeface="Book Antiqua" pitchFamily="18" charset="0"/>
              </a:rPr>
              <a:t>University</a:t>
            </a:r>
            <a:r>
              <a:rPr lang="en-US" sz="2600" b="1" dirty="0" smtClean="0">
                <a:solidFill>
                  <a:srgbClr val="419182"/>
                </a:solidFill>
                <a:latin typeface="Book Antiqua" pitchFamily="18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Book Antiqua" pitchFamily="18" charset="0"/>
              </a:rPr>
              <a:t>of Natural Resources and Life Sciences, Vienna</a:t>
            </a:r>
            <a:endParaRPr lang="en-GB" sz="26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en-GB" sz="26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rgbClr val="419182"/>
                </a:solidFill>
                <a:latin typeface="Book Antiqua" pitchFamily="18" charset="0"/>
              </a:rPr>
              <a:t>WP2</a:t>
            </a:r>
            <a:r>
              <a:rPr lang="en-GB" sz="2600" dirty="0" smtClean="0">
                <a:solidFill>
                  <a:schemeClr val="tx2"/>
                </a:solidFill>
                <a:latin typeface="Book Antiqua" pitchFamily="18" charset="0"/>
              </a:rPr>
              <a:t> Development of master curricula</a:t>
            </a:r>
          </a:p>
          <a:p>
            <a:pPr marL="0" indent="0">
              <a:buNone/>
            </a:pPr>
            <a:r>
              <a:rPr lang="en-GB" sz="2600" dirty="0" smtClean="0">
                <a:solidFill>
                  <a:schemeClr val="tx2"/>
                </a:solidFill>
                <a:latin typeface="Book Antiqua" pitchFamily="18" charset="0"/>
              </a:rPr>
              <a:t>Leader: </a:t>
            </a:r>
            <a:r>
              <a:rPr lang="en-GB" sz="2600" b="1" dirty="0" smtClean="0">
                <a:solidFill>
                  <a:schemeClr val="tx2"/>
                </a:solidFill>
                <a:latin typeface="Book Antiqua" pitchFamily="18" charset="0"/>
              </a:rPr>
              <a:t>University of Messina</a:t>
            </a:r>
            <a:endParaRPr lang="sr-Latn-RS" sz="26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sr-Latn-RS" sz="26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419182"/>
                </a:solidFill>
                <a:latin typeface="Book Antiqua" pitchFamily="18" charset="0"/>
              </a:rPr>
              <a:t>WP</a:t>
            </a:r>
            <a:r>
              <a:rPr lang="sr-Latn-RS" sz="2600" b="1" dirty="0" smtClean="0">
                <a:solidFill>
                  <a:srgbClr val="419182"/>
                </a:solidFill>
                <a:latin typeface="Book Antiqua" pitchFamily="18" charset="0"/>
              </a:rPr>
              <a:t>3</a:t>
            </a:r>
            <a:r>
              <a:rPr lang="en-US" sz="2600" dirty="0" smtClean="0">
                <a:solidFill>
                  <a:schemeClr val="tx2"/>
                </a:solidFill>
                <a:latin typeface="Book Antiqua" pitchFamily="18" charset="0"/>
              </a:rPr>
              <a:t> Development of trainings for citizens and public sector</a:t>
            </a:r>
            <a:endParaRPr lang="en-GB" sz="26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tx2"/>
                </a:solidFill>
                <a:latin typeface="Book Antiqua" pitchFamily="18" charset="0"/>
              </a:rPr>
              <a:t>Leader: </a:t>
            </a:r>
            <a:r>
              <a:rPr lang="en-US" sz="2600" b="1" dirty="0" smtClean="0">
                <a:solidFill>
                  <a:schemeClr val="tx2"/>
                </a:solidFill>
                <a:latin typeface="Book Antiqua" pitchFamily="18" charset="0"/>
              </a:rPr>
              <a:t>University of </a:t>
            </a:r>
            <a:r>
              <a:rPr lang="en-US" sz="2600" b="1" dirty="0" err="1" smtClean="0">
                <a:solidFill>
                  <a:schemeClr val="tx2"/>
                </a:solidFill>
                <a:latin typeface="Book Antiqua" pitchFamily="18" charset="0"/>
              </a:rPr>
              <a:t>Defence</a:t>
            </a:r>
            <a:r>
              <a:rPr lang="en-US" sz="2600" b="1" dirty="0" smtClean="0">
                <a:solidFill>
                  <a:schemeClr val="tx2"/>
                </a:solidFill>
                <a:latin typeface="Book Antiqua" pitchFamily="18" charset="0"/>
              </a:rPr>
              <a:t> in Belgrade</a:t>
            </a:r>
            <a:endParaRPr lang="en-GB" sz="26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en-GB" sz="26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rgbClr val="419182"/>
                </a:solidFill>
                <a:latin typeface="Book Antiqua" pitchFamily="18" charset="0"/>
              </a:rPr>
              <a:t>WP</a:t>
            </a:r>
            <a:r>
              <a:rPr lang="sr-Latn-RS" sz="2600" b="1" dirty="0" smtClean="0">
                <a:solidFill>
                  <a:srgbClr val="419182"/>
                </a:solidFill>
                <a:latin typeface="Book Antiqua" pitchFamily="18" charset="0"/>
              </a:rPr>
              <a:t>4</a:t>
            </a:r>
            <a:r>
              <a:rPr lang="en-GB" sz="26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Book Antiqua" pitchFamily="18" charset="0"/>
              </a:rPr>
              <a:t>Implementation of developed master curricula and trainings</a:t>
            </a:r>
            <a:endParaRPr lang="en-GB" sz="26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tx2"/>
                </a:solidFill>
                <a:latin typeface="Book Antiqua" pitchFamily="18" charset="0"/>
              </a:rPr>
              <a:t>Leader: </a:t>
            </a:r>
            <a:r>
              <a:rPr lang="en-GB" sz="2600" b="1" dirty="0" smtClean="0">
                <a:solidFill>
                  <a:schemeClr val="tx2"/>
                </a:solidFill>
                <a:latin typeface="Book Antiqua" pitchFamily="18" charset="0"/>
              </a:rPr>
              <a:t>University of Sarajevo</a:t>
            </a: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Work Packages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419182"/>
                </a:solidFill>
                <a:latin typeface="Book Antiqua" pitchFamily="18" charset="0"/>
              </a:rPr>
              <a:t>WP</a:t>
            </a:r>
            <a:r>
              <a:rPr lang="sr-Latn-RS" sz="2200" b="1" dirty="0" smtClean="0">
                <a:solidFill>
                  <a:srgbClr val="419182"/>
                </a:solidFill>
                <a:latin typeface="Book Antiqua" pitchFamily="18" charset="0"/>
              </a:rPr>
              <a:t>5</a:t>
            </a: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</a:rPr>
              <a:t> Quality assurance and monitoring</a:t>
            </a:r>
            <a:endParaRPr lang="en-GB" sz="22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tx2"/>
                </a:solidFill>
                <a:latin typeface="Book Antiqua" pitchFamily="18" charset="0"/>
              </a:rPr>
              <a:t>Leader: </a:t>
            </a:r>
            <a:r>
              <a:rPr lang="en-US" sz="2200" b="1" dirty="0" smtClean="0">
                <a:solidFill>
                  <a:schemeClr val="tx2"/>
                </a:solidFill>
                <a:latin typeface="Book Antiqua" pitchFamily="18" charset="0"/>
              </a:rPr>
              <a:t>Middlesex University Higher Education Corporation</a:t>
            </a:r>
            <a:endParaRPr lang="en-GB" sz="22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en-GB" sz="22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rgbClr val="419182"/>
                </a:solidFill>
                <a:latin typeface="Book Antiqua" pitchFamily="18" charset="0"/>
              </a:rPr>
              <a:t>WP</a:t>
            </a:r>
            <a:r>
              <a:rPr lang="sr-Latn-RS" sz="2200" b="1" dirty="0" smtClean="0">
                <a:solidFill>
                  <a:srgbClr val="419182"/>
                </a:solidFill>
                <a:latin typeface="Book Antiqua" pitchFamily="18" charset="0"/>
              </a:rPr>
              <a:t>6</a:t>
            </a:r>
            <a:r>
              <a:rPr lang="en-GB" sz="22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</a:rPr>
              <a:t>Dissemination</a:t>
            </a:r>
            <a:r>
              <a:rPr lang="en-US" sz="22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endParaRPr lang="en-GB" sz="22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tx2"/>
                </a:solidFill>
                <a:latin typeface="Book Antiqua" pitchFamily="18" charset="0"/>
              </a:rPr>
              <a:t>Leader: </a:t>
            </a:r>
            <a:r>
              <a:rPr lang="en-GB" sz="2200" b="1" dirty="0" smtClean="0">
                <a:solidFill>
                  <a:schemeClr val="tx2"/>
                </a:solidFill>
                <a:latin typeface="Book Antiqua" pitchFamily="18" charset="0"/>
              </a:rPr>
              <a:t>University of </a:t>
            </a:r>
            <a:r>
              <a:rPr lang="sr-Latn-RS" sz="2200" b="1" dirty="0" smtClean="0">
                <a:solidFill>
                  <a:schemeClr val="tx2"/>
                </a:solidFill>
                <a:latin typeface="Book Antiqua" pitchFamily="18" charset="0"/>
              </a:rPr>
              <a:t>Niš</a:t>
            </a:r>
          </a:p>
          <a:p>
            <a:pPr marL="0" indent="0">
              <a:buNone/>
            </a:pPr>
            <a:endParaRPr lang="sr-Latn-RS" sz="22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419182"/>
                </a:solidFill>
                <a:latin typeface="Book Antiqua" pitchFamily="18" charset="0"/>
              </a:rPr>
              <a:t>WP</a:t>
            </a:r>
            <a:r>
              <a:rPr lang="sr-Latn-RS" sz="2200" b="1" dirty="0" smtClean="0">
                <a:solidFill>
                  <a:srgbClr val="419182"/>
                </a:solidFill>
                <a:latin typeface="Book Antiqua" pitchFamily="18" charset="0"/>
              </a:rPr>
              <a:t>7</a:t>
            </a: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</a:rPr>
              <a:t> Exploitation</a:t>
            </a:r>
            <a:r>
              <a:rPr lang="en-US" sz="22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endParaRPr lang="en-GB" sz="22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tx2"/>
                </a:solidFill>
                <a:latin typeface="Book Antiqua" pitchFamily="18" charset="0"/>
              </a:rPr>
              <a:t>Leader: </a:t>
            </a:r>
            <a:r>
              <a:rPr lang="en-US" sz="2200" b="1" dirty="0" smtClean="0">
                <a:solidFill>
                  <a:schemeClr val="tx2"/>
                </a:solidFill>
                <a:latin typeface="Book Antiqua" pitchFamily="18" charset="0"/>
              </a:rPr>
              <a:t>University of </a:t>
            </a:r>
            <a:r>
              <a:rPr lang="sr-Latn-RS" sz="2200" b="1" dirty="0" smtClean="0">
                <a:solidFill>
                  <a:schemeClr val="tx2"/>
                </a:solidFill>
                <a:latin typeface="Book Antiqua" pitchFamily="18" charset="0"/>
              </a:rPr>
              <a:t>Niš</a:t>
            </a:r>
            <a:endParaRPr lang="en-GB" sz="22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en-GB" sz="22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rgbClr val="419182"/>
                </a:solidFill>
                <a:latin typeface="Book Antiqua" pitchFamily="18" charset="0"/>
              </a:rPr>
              <a:t>WP</a:t>
            </a:r>
            <a:r>
              <a:rPr lang="sr-Latn-RS" sz="2200" b="1" dirty="0" smtClean="0">
                <a:solidFill>
                  <a:srgbClr val="419182"/>
                </a:solidFill>
                <a:latin typeface="Book Antiqua" pitchFamily="18" charset="0"/>
              </a:rPr>
              <a:t>8</a:t>
            </a:r>
            <a:r>
              <a:rPr lang="en-GB" sz="22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</a:rPr>
              <a:t>Project management </a:t>
            </a:r>
            <a:endParaRPr lang="en-GB" sz="22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tx2"/>
                </a:solidFill>
                <a:latin typeface="Book Antiqua" pitchFamily="18" charset="0"/>
              </a:rPr>
              <a:t>Leader: </a:t>
            </a:r>
            <a:r>
              <a:rPr lang="en-GB" sz="2200" b="1" dirty="0" smtClean="0">
                <a:solidFill>
                  <a:schemeClr val="tx2"/>
                </a:solidFill>
                <a:latin typeface="Book Antiqua" pitchFamily="18" charset="0"/>
              </a:rPr>
              <a:t>University of </a:t>
            </a:r>
            <a:r>
              <a:rPr lang="sr-Latn-RS" sz="2200" b="1" dirty="0" smtClean="0">
                <a:solidFill>
                  <a:schemeClr val="tx2"/>
                </a:solidFill>
                <a:latin typeface="Book Antiqua" pitchFamily="18" charset="0"/>
              </a:rPr>
              <a:t>Niš</a:t>
            </a:r>
            <a:endParaRPr lang="en-GB" sz="22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Capacity building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A total of 5 training sessions were organized by the EU project partners</a:t>
            </a:r>
            <a:r>
              <a:rPr lang="sr-Latn-RS" dirty="0" smtClean="0">
                <a:solidFill>
                  <a:schemeClr val="tx2"/>
                </a:solidFill>
                <a:latin typeface="Book Antiqua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87 </a:t>
            </a:r>
            <a:r>
              <a:rPr lang="sr-Latn-RS" dirty="0" smtClean="0">
                <a:solidFill>
                  <a:schemeClr val="tx2"/>
                </a:solidFill>
                <a:latin typeface="Book Antiqua" pitchFamily="18" charset="0"/>
              </a:rPr>
              <a:t>WB 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teaching staff trained for innovative methods in conduction of teaching</a:t>
            </a:r>
            <a:r>
              <a:rPr lang="sr-Latn-RS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and advancing the learning process</a:t>
            </a:r>
            <a:r>
              <a:rPr lang="sr-Latn-RS" dirty="0" smtClean="0">
                <a:solidFill>
                  <a:schemeClr val="tx2"/>
                </a:solidFill>
                <a:latin typeface="Book Antiqua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Three offices of international relations were established</a:t>
            </a:r>
            <a:r>
              <a:rPr lang="sr-Latn-RS" dirty="0" smtClean="0">
                <a:solidFill>
                  <a:schemeClr val="tx2"/>
                </a:solidFill>
                <a:latin typeface="Book Antiqua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A total of 7 labs were equipped with necessary equipment and literature.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6 master programs 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developed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, along with one higher education degree,</a:t>
            </a:r>
            <a:r>
              <a:rPr lang="sr-Latn-RS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modernization of one master degree program.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14 training sessions were organized for more than 500 students and public officers out</a:t>
            </a:r>
            <a:r>
              <a:rPr lang="sr-Latn-RS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of 150 different institutions.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A total of 115 mobility visits 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organized 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for 1200 days, along with 25</a:t>
            </a:r>
            <a:r>
              <a:rPr lang="sr-Latn-RS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student mobility visits for more than 120 months.</a:t>
            </a:r>
            <a:endParaRPr lang="sr-Latn-RS" dirty="0" smtClean="0">
              <a:solidFill>
                <a:schemeClr val="tx2"/>
              </a:solidFill>
              <a:latin typeface="Book Antiqua" pitchFamily="18" charset="0"/>
            </a:endParaRPr>
          </a:p>
          <a:p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Sustainability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5 master programs accredited and 4 have already enrolled 72 students for</a:t>
            </a:r>
            <a:r>
              <a:rPr lang="sr-Latn-RS" sz="24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master degree in the 2018/2019 academic year.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A survey was conducted with 3058 persons on disaster risk management and results</a:t>
            </a:r>
            <a:r>
              <a:rPr lang="sr-Latn-RS" sz="24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published.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Four manuals and brochures were delivered to civil sector professionals for natural</a:t>
            </a:r>
            <a:r>
              <a:rPr lang="sr-Latn-RS" sz="24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disasters.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26</a:t>
            </a:r>
            <a:r>
              <a:rPr lang="sr-Latn-RS" sz="24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inter</a:t>
            </a:r>
            <a:r>
              <a:rPr lang="sr-Latn-RS" sz="2400" dirty="0" smtClean="0">
                <a:solidFill>
                  <a:schemeClr val="tx2"/>
                </a:solidFill>
                <a:latin typeface="Book Antiqua" pitchFamily="18" charset="0"/>
              </a:rPr>
              <a:t>-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institutional agreements signed between Western Balkan higher education</a:t>
            </a:r>
            <a:r>
              <a:rPr lang="sr-Latn-RS" sz="24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institutions and EU partners.</a:t>
            </a:r>
            <a:r>
              <a:rPr lang="en-US" sz="2400" dirty="0" smtClean="0"/>
              <a:t> </a:t>
            </a:r>
            <a:endParaRPr lang="sr-Latn-R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Dissemination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More than 80 events (conferences, seminars, workshops, info days), and also on radio</a:t>
            </a:r>
            <a:r>
              <a:rPr lang="sr-Latn-RS" sz="24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and TV presentations.</a:t>
            </a:r>
          </a:p>
          <a:p>
            <a:pPr>
              <a:buFont typeface="Wingdings" pitchFamily="2" charset="2"/>
              <a:buChar char="Ø"/>
            </a:pPr>
            <a:endParaRPr lang="sr-Latn-R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More than 10 brochures, info leaflets and web online editions.</a:t>
            </a:r>
          </a:p>
          <a:p>
            <a:pPr>
              <a:buFont typeface="Wingdings" pitchFamily="2" charset="2"/>
              <a:buChar char="Ø"/>
            </a:pPr>
            <a:endParaRPr lang="sr-Latn-R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Web site promotion. </a:t>
            </a:r>
            <a:endParaRPr lang="sr-Latn-R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R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TV and radio interviews, press releases.</a:t>
            </a:r>
            <a:r>
              <a:rPr lang="en-US" sz="2400" dirty="0" smtClean="0"/>
              <a:t> </a:t>
            </a:r>
            <a:endParaRPr lang="sr-Latn-R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Presentations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GB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Master curricula in Natural Disasters Risk Management </a:t>
            </a:r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Giuseppe Titot Aronica</a:t>
            </a:r>
          </a:p>
          <a:p>
            <a:pPr algn="just"/>
            <a:r>
              <a:rPr lang="en-GB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LLL courses for professionals in Natural Disasters Risk Management</a:t>
            </a:r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 Radovan Karkalić</a:t>
            </a:r>
          </a:p>
          <a:p>
            <a:pPr algn="just"/>
            <a:r>
              <a:rPr lang="en-GB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Student internships and traineeships</a:t>
            </a:r>
            <a:r>
              <a:rPr lang="en-GB" sz="2800" dirty="0" smtClean="0"/>
              <a:t>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– Jelena Rajović</a:t>
            </a:r>
          </a:p>
          <a:p>
            <a:pPr algn="just"/>
            <a:r>
              <a:rPr lang="en-GB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Special Mobility Strand </a:t>
            </a:r>
            <a:r>
              <a:rPr lang="sr-Latn-RS" sz="2500" smtClean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sr-Latn-RS" sz="2500" smtClean="0">
                <a:solidFill>
                  <a:srgbClr val="002060"/>
                </a:solidFill>
                <a:latin typeface="Book Antiqua" panose="02040602050305030304" pitchFamily="18" charset="0"/>
              </a:rPr>
              <a:t>Borislava Blagojavić, Slaviša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Trajković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n-GB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Impact of </a:t>
            </a:r>
            <a:r>
              <a:rPr lang="en-GB" sz="25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en-GB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on the Western Balkan HEIs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– Kurt Glock</a:t>
            </a:r>
            <a:r>
              <a:rPr lang="sr-Latn-RS" sz="2800" dirty="0" smtClean="0"/>
              <a:t> </a:t>
            </a:r>
          </a:p>
          <a:p>
            <a:pPr algn="just"/>
            <a:r>
              <a:rPr lang="en-GB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BESTSDI &amp; </a:t>
            </a:r>
            <a:r>
              <a:rPr lang="en-GB" sz="25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en-GB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synergy and future cooperation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– Emina Hadžić</a:t>
            </a:r>
            <a:endParaRPr lang="bs-Latn-BA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Basic Information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Contract number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73806-EPP-1-2016-1-RS-EPPKA2-CBHE-JP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acronym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name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</a:t>
            </a:r>
            <a:r>
              <a:rPr lang="sr-Latn-R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                             </a:t>
            </a:r>
            <a:r>
              <a:rPr lang="en-U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disasters risk management in Western Balkan </a:t>
            </a:r>
            <a:r>
              <a:rPr lang="sr-Latn-R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		</a:t>
            </a:r>
            <a:r>
              <a:rPr lang="en-U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countries</a:t>
            </a:r>
            <a:endParaRPr lang="bs-Latn-BA" altLang="en-US" sz="2000" i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duration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1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October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- 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14</a:t>
            </a:r>
            <a:r>
              <a:rPr lang="en-US" altLang="en-US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October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9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20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Programme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ERASMUS+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–  Call for Proposals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EAC/A04/2015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Total cost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1,245,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7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.00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€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Coordinator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University of Ni</a:t>
            </a:r>
            <a:r>
              <a:rPr lang="x-none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š, Serbia</a:t>
            </a:r>
          </a:p>
          <a:p>
            <a:pPr>
              <a:buNone/>
              <a:defRPr/>
            </a:pPr>
            <a:r>
              <a:rPr lang="x-none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Univerzitetski </a:t>
            </a:r>
            <a:r>
              <a:rPr lang="x-none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trg 2, 18000 Niš, Serbia</a:t>
            </a:r>
          </a:p>
          <a:p>
            <a:pPr>
              <a:buNone/>
              <a:defRPr/>
            </a:pPr>
            <a:r>
              <a:rPr lang="x-none" altLang="en-US" sz="20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</a:t>
            </a:r>
            <a:r>
              <a:rPr lang="x-none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website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  	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www.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.ni.ac.rs</a:t>
            </a:r>
            <a:endParaRPr lang="sr-Latn-R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e-mail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natriskuni@gmail.com</a:t>
            </a:r>
            <a:endParaRPr lang="bs-Latn-BA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Natural hazards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366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4" name="Picture 2" descr="Резултат слика за natural hazards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7860" y="2819400"/>
            <a:ext cx="2843784" cy="2048256"/>
          </a:xfrm>
          <a:prstGeom prst="rect">
            <a:avLst/>
          </a:prstGeom>
          <a:noFill/>
        </p:spPr>
      </p:pic>
      <p:pic>
        <p:nvPicPr>
          <p:cNvPr id="15" name="Picture 4" descr="Резултат слика за natural hazards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7859" y="4800599"/>
            <a:ext cx="2843784" cy="2048256"/>
          </a:xfrm>
          <a:prstGeom prst="rect">
            <a:avLst/>
          </a:prstGeom>
          <a:noFill/>
        </p:spPr>
      </p:pic>
      <p:pic>
        <p:nvPicPr>
          <p:cNvPr id="16" name="Picture 8" descr="Резултат слика за natural hazards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7860" y="761999"/>
            <a:ext cx="2843784" cy="2048256"/>
          </a:xfrm>
          <a:prstGeom prst="rect">
            <a:avLst/>
          </a:prstGeom>
          <a:noFill/>
        </p:spPr>
      </p:pic>
      <p:pic>
        <p:nvPicPr>
          <p:cNvPr id="17" name="Picture 24" descr="https://upload.wikimedia.org/wikipedia/commons/6/6d/Puu_Oo_cropped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8460" y="761999"/>
            <a:ext cx="2843784" cy="2048256"/>
          </a:xfrm>
          <a:prstGeom prst="rect">
            <a:avLst/>
          </a:prstGeom>
          <a:noFill/>
        </p:spPr>
      </p:pic>
      <p:pic>
        <p:nvPicPr>
          <p:cNvPr id="18" name="Picture 26" descr="Резултат слика за natural hazards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8460" y="2819399"/>
            <a:ext cx="2843784" cy="2048256"/>
          </a:xfrm>
          <a:prstGeom prst="rect">
            <a:avLst/>
          </a:prstGeom>
          <a:noFill/>
        </p:spPr>
      </p:pic>
      <p:pic>
        <p:nvPicPr>
          <p:cNvPr id="19" name="Picture 28" descr="Резултат слика за natural hazards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060" y="2743200"/>
            <a:ext cx="2843784" cy="2048256"/>
          </a:xfrm>
          <a:prstGeom prst="rect">
            <a:avLst/>
          </a:prstGeom>
          <a:noFill/>
        </p:spPr>
      </p:pic>
      <p:pic>
        <p:nvPicPr>
          <p:cNvPr id="20" name="Picture 32" descr="http://www.sekeljic.com/wp-content/uploads/2014/05/obrenovac-poplave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9060" y="762000"/>
            <a:ext cx="2843784" cy="2048256"/>
          </a:xfrm>
          <a:prstGeom prst="rect">
            <a:avLst/>
          </a:prstGeom>
          <a:noFill/>
        </p:spPr>
      </p:pic>
      <p:pic>
        <p:nvPicPr>
          <p:cNvPr id="21" name="Picture 36" descr="http://chrisskates.com/wp-content/uploads/2015/01/snow-storm-02.jp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8459" y="4800600"/>
            <a:ext cx="2843784" cy="2048256"/>
          </a:xfrm>
          <a:prstGeom prst="rect">
            <a:avLst/>
          </a:prstGeom>
          <a:noFill/>
        </p:spPr>
      </p:pic>
      <p:pic>
        <p:nvPicPr>
          <p:cNvPr id="22" name="Picture 38" descr="http://my.whirlwindsteel.com/Portals/205050/images/high%20winds.jpg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9060" y="4809744"/>
            <a:ext cx="2843784" cy="204825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654260" y="43434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t</a:t>
            </a:r>
            <a:r>
              <a:rPr lang="en-GB" sz="1800" b="1" dirty="0" err="1" smtClean="0">
                <a:solidFill>
                  <a:srgbClr val="C00000"/>
                </a:solidFill>
              </a:rPr>
              <a:t>ornado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20860" y="234309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thunderstorm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54260" y="645789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landslide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62088" y="434340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earthquake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0460" y="2343090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volcanic eruption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1719" y="645789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heavy snowfall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15460" y="434340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drought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47019" y="234309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flood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01060" y="6457890"/>
            <a:ext cx="198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high wind speed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IMG-974652b51690367522d700febff482de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064000" cy="2286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4" name="Picture 13" descr="IMG-937e0a034840d7a963b9ffc46d701fba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3810000"/>
            <a:ext cx="5194333" cy="2921812"/>
          </a:xfrm>
          <a:prstGeom prst="rect">
            <a:avLst/>
          </a:prstGeom>
        </p:spPr>
      </p:pic>
      <p:pic>
        <p:nvPicPr>
          <p:cNvPr id="15" name="Picture 14" descr="IMG-c2cbb61c235bbd56a9a13d8cb3bdd449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1523999"/>
            <a:ext cx="4191000" cy="229758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Chalkidiki, Greece, July 2019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Bahamas, September 2019, hurricane Dorian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PHOTO: Debris from Hurricane Dorian is seen in Elbow Cay, which is just off Abaco in the Bahamas, Sept. 2, 2019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3962399" cy="2628901"/>
          </a:xfrm>
          <a:prstGeom prst="rect">
            <a:avLst/>
          </a:prstGeom>
          <a:noFill/>
        </p:spPr>
      </p:pic>
      <p:pic>
        <p:nvPicPr>
          <p:cNvPr id="1028" name="Picture 4" descr="Embedded vid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981200"/>
            <a:ext cx="3962400" cy="2667000"/>
          </a:xfrm>
          <a:prstGeom prst="rect">
            <a:avLst/>
          </a:prstGeom>
          <a:noFill/>
        </p:spPr>
      </p:pic>
      <p:pic>
        <p:nvPicPr>
          <p:cNvPr id="1030" name="Picture 6" descr="PHOTO: Ocean waves are seen on the beach during the approach of Hurricane Dorian, Sept. 1, 2019, in Nassau, Bahamas.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648200"/>
            <a:ext cx="44196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Natural hazards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</a:t>
            </a:r>
            <a:r>
              <a:rPr lang="en-US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atural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hazards cause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directly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significant loss of life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set back economic and social development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reduc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tions in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crop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yields, destruction of homes and other infrastructure and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indirectly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increase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food prices and food insecurity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buNone/>
            </a:pP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We cannot avoid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natural 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hazards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  <a:r>
              <a:rPr lang="en-GB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but we can prevent them from becoming disasters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sr-Latn-R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More than 1.5 billion people have been affected by disasters in various ways and the total economic loss was more than $1.3 trillion (Sendai Framework for Disaster Risk Reduction 2015-2030). Between 2002 and 2014 natural disasters in the EU caused over 80000 deaths and over €100 billion of economic losses. 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Motivation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</a:t>
            </a:r>
            <a:r>
              <a:rPr lang="en-GB" sz="20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atural</a:t>
            </a:r>
            <a:r>
              <a:rPr lang="en-GB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disasters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risk management </a:t>
            </a:r>
            <a:r>
              <a:rPr lang="en-GB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became the greatest global challenge and an indispensable requirement for sustainable development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and is set as a goal both in Europe 2020 (target 3. climate change) and the 2030 agenda for Sustainable Development United Nations (“Goal 13. Take urgent action to combat climate change and its impacts“).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en-GB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WB countries should above all develop new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or </a:t>
            </a:r>
            <a:r>
              <a:rPr lang="en-GB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improve the existing education in this field, to raise technical capacity and accomplish creation of more efficient systems for better response when natural disasters occur.</a:t>
            </a:r>
            <a:endParaRPr lang="en-U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Overall Broader Objective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sr-Latn-RS" altLang="en-US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sr-Latn-RS" altLang="en-US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en-GB" alt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Education of experts for prevention natural disasters in the region of Western Balkan (WB) according to the national and EU policies.</a:t>
            </a:r>
            <a:endParaRPr lang="sr-Latn-RS" alt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Specific Objectives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</a:t>
            </a:r>
            <a:r>
              <a:rPr lang="en-GB" sz="26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evelop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ment</a:t>
            </a:r>
            <a:r>
              <a:rPr lang="en-GB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and implement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ation of</a:t>
            </a:r>
            <a:r>
              <a:rPr lang="en-GB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methodology for identification of natural disasters 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to be managed in WB region and all aspects of prevention and consequences in order to define specific competencies for professional practice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ment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and implement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ation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of the </a:t>
            </a:r>
            <a:r>
              <a:rPr lang="en-GB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new advanced master curricula in Natural Disasters Risk Management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(NDRM) in line with the Bologna requirements and national accreditation standards 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n-GB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ment</a:t>
            </a:r>
            <a:r>
              <a:rPr lang="en-GB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of trainings 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for the public sector and citizens for reaction in case of various natural disasters</a:t>
            </a:r>
            <a:endParaRPr lang="bs-Latn-BA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1159</Words>
  <Application>Microsoft Office PowerPoint</Application>
  <PresentationFormat>On-screen Show (4:3)</PresentationFormat>
  <Paragraphs>158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Development of master curricula for natural disasters risk management in Western Balkan countries</vt:lpstr>
      <vt:lpstr>Basic Information</vt:lpstr>
      <vt:lpstr>Natural hazards</vt:lpstr>
      <vt:lpstr>Chalkidiki, Greece, July 2019</vt:lpstr>
      <vt:lpstr>Bahamas, September 2019, hurricane Dorian</vt:lpstr>
      <vt:lpstr>Natural hazards</vt:lpstr>
      <vt:lpstr>Motivation</vt:lpstr>
      <vt:lpstr>Overall Broader Objective</vt:lpstr>
      <vt:lpstr>Specific Objectives</vt:lpstr>
      <vt:lpstr>Consortium</vt:lpstr>
      <vt:lpstr>Consortium</vt:lpstr>
      <vt:lpstr>Consortium</vt:lpstr>
      <vt:lpstr>Work Packages</vt:lpstr>
      <vt:lpstr>Work Packages</vt:lpstr>
      <vt:lpstr>Capacity building</vt:lpstr>
      <vt:lpstr>Sustainability</vt:lpstr>
      <vt:lpstr>Dissemination</vt:lpstr>
      <vt:lpstr>Presentations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84</cp:revision>
  <dcterms:created xsi:type="dcterms:W3CDTF">2006-08-16T00:00:00Z</dcterms:created>
  <dcterms:modified xsi:type="dcterms:W3CDTF">2019-09-03T18:03:37Z</dcterms:modified>
</cp:coreProperties>
</file>